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13716000" cx="2438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Proxima Nova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Varela Round"/>
      <p:regular r:id="rId45"/>
    </p:embeddedFont>
    <p:embeddedFont>
      <p:font typeface="Raleway Light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026D04-360B-4222-B6F6-EBC4347A74A4}">
  <a:tblStyle styleId="{48026D04-360B-4222-B6F6-EBC4347A74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RalewayLight-regular.fntdata"/><Relationship Id="rId45" Type="http://schemas.openxmlformats.org/officeDocument/2006/relationships/font" Target="fonts/VarelaRou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alewayLight-italic.fntdata"/><Relationship Id="rId47" Type="http://schemas.openxmlformats.org/officeDocument/2006/relationships/font" Target="fonts/RalewayLight-bold.fntdata"/><Relationship Id="rId49" Type="http://schemas.openxmlformats.org/officeDocument/2006/relationships/font" Target="fonts/Raleway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33" Type="http://schemas.openxmlformats.org/officeDocument/2006/relationships/font" Target="fonts/Roboto-regular.fntdata"/><Relationship Id="rId32" Type="http://schemas.openxmlformats.org/officeDocument/2006/relationships/font" Target="fonts/ProximaNova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3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29" Type="http://schemas.openxmlformats.org/officeDocument/2006/relationships/font" Target="fonts/ProximaNova-regular.fntdata"/><Relationship Id="rId51" Type="http://schemas.openxmlformats.org/officeDocument/2006/relationships/font" Target="fonts/HelveticaNeue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4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3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1ce468a28_0_7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f1ce468a28_0_7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1ce468a28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1ce468a28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525d51217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g1e525d51217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d60aa1a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g28d60aa1a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1ce468a2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1ce468a2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1ce468a28_0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f1ce468a28_0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1ce468a28_0_7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f1ce468a28_0_7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1ce468a28_0_7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f1ce468a28_0_7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1ce468a28_0_7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f1ce468a28_0_7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1ce468a28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1ce468a28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1ce468a28_0_7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f1ce468a28_0_7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1ce468a28_0_7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f1ce468a28_0_7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dark" type="twoColTx">
  <p:cSld name="TITLE_AND_TWO_COLUMNS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2.png"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341" y="538568"/>
            <a:ext cx="2401016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5746200" y="5219133"/>
            <a:ext cx="14012700" cy="32223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_Cover_light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 (2).png"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1654" y="3462976"/>
            <a:ext cx="7674857" cy="2458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9"/>
          <p:cNvCxnSpPr/>
          <p:nvPr/>
        </p:nvCxnSpPr>
        <p:spPr>
          <a:xfrm rot="10800000">
            <a:off x="11059081" y="6947605"/>
            <a:ext cx="0" cy="2303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11291933" y="9344600"/>
            <a:ext cx="5907900" cy="91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_Cover_dark" type="secHead">
  <p:cSld name="SECTION_HEADER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11291933" y="9344600"/>
            <a:ext cx="5907900" cy="91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b="1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84" name="Google Shape;84;p20"/>
          <p:cNvCxnSpPr/>
          <p:nvPr/>
        </p:nvCxnSpPr>
        <p:spPr>
          <a:xfrm rot="10800000">
            <a:off x="11059081" y="6947606"/>
            <a:ext cx="0" cy="23031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wild_code_school2.png" id="85" name="Google Shape;8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8628" y="3409258"/>
            <a:ext cx="7803493" cy="2499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light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87" name="Google Shape;87;p21"/>
          <p:cNvPicPr preferRelativeResize="0"/>
          <p:nvPr/>
        </p:nvPicPr>
        <p:blipFill rotWithShape="1">
          <a:blip r:embed="rId2">
            <a:alphaModFix amt="5319"/>
          </a:blip>
          <a:srcRect b="0" l="0" r="0" t="0"/>
          <a:stretch/>
        </p:blipFill>
        <p:spPr>
          <a:xfrm>
            <a:off x="-910978" y="-3131423"/>
            <a:ext cx="27384336" cy="1997884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type="title"/>
          </p:nvPr>
        </p:nvSpPr>
        <p:spPr>
          <a:xfrm>
            <a:off x="5746200" y="5219133"/>
            <a:ext cx="14012700" cy="3222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logo_wild_code_school (2).png"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41" y="538568"/>
            <a:ext cx="2401016" cy="76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dark" type="twoColTx">
  <p:cSld name="TITLE_AND_TWO_COLUMNS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2.png"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341" y="538568"/>
            <a:ext cx="2401016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type="title"/>
          </p:nvPr>
        </p:nvSpPr>
        <p:spPr>
          <a:xfrm>
            <a:off x="5746200" y="5219133"/>
            <a:ext cx="14012700" cy="3222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3_Breadcrumb_1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icone_wild_code_school.png"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071" y="570343"/>
            <a:ext cx="1097615" cy="800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3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97" name="Google Shape;97;p23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3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4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4_Breadcrumb_2">
  <p:cSld name="TITLE_ONL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2"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3" type="title"/>
          </p:nvPr>
        </p:nvSpPr>
        <p:spPr>
          <a:xfrm>
            <a:off x="6983067" y="6173542"/>
            <a:ext cx="10417500" cy="121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4" type="title"/>
          </p:nvPr>
        </p:nvSpPr>
        <p:spPr>
          <a:xfrm>
            <a:off x="719133" y="4431200"/>
            <a:ext cx="18171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5" type="title"/>
          </p:nvPr>
        </p:nvSpPr>
        <p:spPr>
          <a:xfrm>
            <a:off x="719133" y="2530267"/>
            <a:ext cx="18171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Font typeface="Montserrat ExtraBold"/>
              <a:buNone/>
              <a:defRPr sz="5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icone_wild_code_school.png" id="107" name="Google Shape;10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071" y="570343"/>
            <a:ext cx="1097615" cy="800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4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09" name="Google Shape;109;p24"/>
          <p:cNvSpPr txBox="1"/>
          <p:nvPr>
            <p:ph idx="6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8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12" name="Google Shape;112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3" name="Google Shape;113;p24"/>
          <p:cNvSpPr txBox="1"/>
          <p:nvPr>
            <p:ph idx="9" type="title"/>
          </p:nvPr>
        </p:nvSpPr>
        <p:spPr>
          <a:xfrm>
            <a:off x="4594000" y="6194342"/>
            <a:ext cx="548100" cy="116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900"/>
              <a:buFont typeface="Montserrat ExtraBold"/>
              <a:buNone/>
              <a:defRPr sz="69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5_Breadcrumb_3">
  <p:cSld name="TITLE_ONLY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20443933" y="5371516"/>
            <a:ext cx="548100" cy="116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900"/>
              <a:buFont typeface="Montserrat ExtraBold"/>
              <a:buNone/>
              <a:defRPr sz="69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2" type="title"/>
          </p:nvPr>
        </p:nvSpPr>
        <p:spPr>
          <a:xfrm>
            <a:off x="15829733" y="3367783"/>
            <a:ext cx="548100" cy="116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900"/>
              <a:buFont typeface="Montserrat ExtraBold"/>
              <a:buNone/>
              <a:defRPr sz="69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3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18" name="Google Shape;118;p25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9" name="Google Shape;119;p25"/>
          <p:cNvSpPr txBox="1"/>
          <p:nvPr>
            <p:ph idx="4" type="title"/>
          </p:nvPr>
        </p:nvSpPr>
        <p:spPr>
          <a:xfrm>
            <a:off x="719133" y="5757600"/>
            <a:ext cx="11388000" cy="67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5"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6" type="title"/>
          </p:nvPr>
        </p:nvSpPr>
        <p:spPr>
          <a:xfrm>
            <a:off x="719133" y="4431200"/>
            <a:ext cx="18171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Montserrat Medium"/>
              <a:buNone/>
              <a:defRPr sz="2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7" type="title"/>
          </p:nvPr>
        </p:nvSpPr>
        <p:spPr>
          <a:xfrm>
            <a:off x="719133" y="2530267"/>
            <a:ext cx="18171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Font typeface="Montserrat ExtraBold"/>
              <a:buNone/>
              <a:defRPr sz="5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icone_wild_code_school.png" id="123" name="Google Shape;12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071" y="570343"/>
            <a:ext cx="1097615" cy="800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5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5" name="Google Shape;125;p25"/>
          <p:cNvSpPr txBox="1"/>
          <p:nvPr>
            <p:ph idx="8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9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3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28" name="Google Shape;128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9" name="Google Shape;129;p25"/>
          <p:cNvSpPr txBox="1"/>
          <p:nvPr>
            <p:ph idx="14" type="title"/>
          </p:nvPr>
        </p:nvSpPr>
        <p:spPr>
          <a:xfrm>
            <a:off x="16727200" y="3346983"/>
            <a:ext cx="4413600" cy="121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30" name="Google Shape;130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1" name="Google Shape;131;p25"/>
          <p:cNvSpPr txBox="1"/>
          <p:nvPr>
            <p:ph idx="15" type="title"/>
          </p:nvPr>
        </p:nvSpPr>
        <p:spPr>
          <a:xfrm>
            <a:off x="15813733" y="5350716"/>
            <a:ext cx="4413600" cy="121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7_Breadcrumb_img">
  <p:cSld name="TITLE_ONLY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573867" y="4170933"/>
            <a:ext cx="10515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Font typeface="Montserrat ExtraBold"/>
              <a:buNone/>
              <a:defRPr sz="5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35" name="Google Shape;135;p26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6" name="Google Shape;136;p26"/>
          <p:cNvSpPr txBox="1"/>
          <p:nvPr>
            <p:ph idx="3"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icone_wild_code_school.png"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071" y="570343"/>
            <a:ext cx="1097615" cy="800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6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9" name="Google Shape;139;p26"/>
          <p:cNvSpPr txBox="1"/>
          <p:nvPr>
            <p:ph idx="4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42" name="Google Shape;142;p26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3" name="Google Shape;143;p26"/>
          <p:cNvSpPr txBox="1"/>
          <p:nvPr>
            <p:ph idx="7" type="title"/>
          </p:nvPr>
        </p:nvSpPr>
        <p:spPr>
          <a:xfrm>
            <a:off x="3573867" y="5757600"/>
            <a:ext cx="7813500" cy="6819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4" name="Google Shape;144;p26"/>
          <p:cNvSpPr/>
          <p:nvPr>
            <p:ph idx="8" type="pic"/>
          </p:nvPr>
        </p:nvSpPr>
        <p:spPr>
          <a:xfrm>
            <a:off x="12123467" y="3149800"/>
            <a:ext cx="10743900" cy="9427200"/>
          </a:xfrm>
          <a:prstGeom prst="roundRect">
            <a:avLst>
              <a:gd fmla="val 297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8_Left_frame">
  <p:cSld name="CUSTOM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-78442" y="-85731"/>
            <a:ext cx="2138400" cy="141552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147" name="Google Shape;147;p27"/>
          <p:cNvPicPr preferRelativeResize="0"/>
          <p:nvPr/>
        </p:nvPicPr>
        <p:blipFill rotWithShape="1">
          <a:blip r:embed="rId2">
            <a:alphaModFix/>
          </a:blip>
          <a:srcRect b="0" l="0" r="51811" t="0"/>
          <a:stretch/>
        </p:blipFill>
        <p:spPr>
          <a:xfrm>
            <a:off x="388473" y="557589"/>
            <a:ext cx="1205035" cy="8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9_Left_frame_title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-78442" y="-85731"/>
            <a:ext cx="2138400" cy="141552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150" name="Google Shape;150;p28"/>
          <p:cNvPicPr preferRelativeResize="0"/>
          <p:nvPr/>
        </p:nvPicPr>
        <p:blipFill rotWithShape="1">
          <a:blip r:embed="rId2">
            <a:alphaModFix/>
          </a:blip>
          <a:srcRect b="0" l="0" r="51811" t="0"/>
          <a:stretch/>
        </p:blipFill>
        <p:spPr>
          <a:xfrm>
            <a:off x="388473" y="557589"/>
            <a:ext cx="1205035" cy="80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type="title"/>
          </p:nvPr>
        </p:nvSpPr>
        <p:spPr>
          <a:xfrm>
            <a:off x="2591615" y="1081154"/>
            <a:ext cx="18171300" cy="956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Font typeface="Montserrat ExtraBold"/>
              <a:buNone/>
              <a:defRPr sz="5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cxnSp>
        <p:nvCxnSpPr>
          <p:cNvPr id="152" name="Google Shape;152;p28"/>
          <p:cNvCxnSpPr/>
          <p:nvPr/>
        </p:nvCxnSpPr>
        <p:spPr>
          <a:xfrm>
            <a:off x="2864434" y="2311227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0_Title_big_logo_pink">
  <p:cSld name="CUSTOM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.png"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40088" y="-2635269"/>
            <a:ext cx="14970075" cy="1092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1_Title_big_logo_blue">
  <p:cSld name="CUSTOM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blue.png" id="160" name="Google Shape;16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45809" y="-2707659"/>
            <a:ext cx="15091893" cy="1101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2_Title_big_card_blue">
  <p:cSld name="CUSTOM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ue_card.png" id="164" name="Google Shape;16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3_Breadcrumb_card_blue">
  <p:cSld name="TITLE_ONLY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2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7" name="Google Shape;167;p32"/>
          <p:cNvSpPr/>
          <p:nvPr/>
        </p:nvSpPr>
        <p:spPr>
          <a:xfrm>
            <a:off x="7433613" y="1321503"/>
            <a:ext cx="1097550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2"/>
          <p:cNvSpPr txBox="1"/>
          <p:nvPr>
            <p:ph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3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4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blue_card.png" id="173" name="Google Shape;17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4_Title_big_logo_green">
  <p:cSld name="CUSTOM_1_1_1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green.png" id="177" name="Google Shape;17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82191" y="-2542253"/>
            <a:ext cx="14823863" cy="108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5_Title_big_card_green">
  <p:cSld name="CUSTOM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green_card.png" id="181" name="Google Shape;18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6_Breadcrumb_card_green">
  <p:cSld name="TITLE_ONLY_2_1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35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4" name="Google Shape;184;p35"/>
          <p:cNvSpPr/>
          <p:nvPr/>
        </p:nvSpPr>
        <p:spPr>
          <a:xfrm>
            <a:off x="7433613" y="1321503"/>
            <a:ext cx="1097550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7" name="Google Shape;187;p35"/>
          <p:cNvSpPr txBox="1"/>
          <p:nvPr>
            <p:ph idx="3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4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green_card.png" id="190" name="Google Shape;1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7_Title_big_logo_purple">
  <p:cSld name="CUSTOM_1_1_1_2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purple.png" id="194" name="Google Shape;19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16761" y="-2580693"/>
            <a:ext cx="14970075" cy="1092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8_Title_big_card_purple">
  <p:cSld name="CUSTOM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purple_card.png" id="198" name="Google Shape;19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9_Breadcrumb_card_purple">
  <p:cSld name="TITLE_ONLY_2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38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1" name="Google Shape;201;p38"/>
          <p:cNvSpPr/>
          <p:nvPr/>
        </p:nvSpPr>
        <p:spPr>
          <a:xfrm>
            <a:off x="7433613" y="1321503"/>
            <a:ext cx="1097550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8"/>
          <p:cNvSpPr txBox="1"/>
          <p:nvPr>
            <p:ph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>
            <p:ph idx="3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5" name="Google Shape;205;p38"/>
          <p:cNvSpPr txBox="1"/>
          <p:nvPr>
            <p:ph idx="4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purple_card.png"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0_Title_big_logo_black">
  <p:cSld name="CUSTOM_1_1_1_2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45800" y="-2707732"/>
            <a:ext cx="15146214" cy="11130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215" name="Google Shape;21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2_Breadcrumb_card_black">
  <p:cSld name="TITLE_ONLY_2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41"/>
          <p:cNvCxnSpPr/>
          <p:nvPr/>
        </p:nvCxnSpPr>
        <p:spPr>
          <a:xfrm>
            <a:off x="1901106" y="1353253"/>
            <a:ext cx="21069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8" name="Google Shape;218;p41"/>
          <p:cNvSpPr/>
          <p:nvPr/>
        </p:nvSpPr>
        <p:spPr>
          <a:xfrm>
            <a:off x="7433613" y="1321503"/>
            <a:ext cx="1097550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65564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2" type="title"/>
          </p:nvPr>
        </p:nvSpPr>
        <p:spPr>
          <a:xfrm>
            <a:off x="91502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3" type="title"/>
          </p:nvPr>
        </p:nvSpPr>
        <p:spPr>
          <a:xfrm>
            <a:off x="11387533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4" type="title"/>
          </p:nvPr>
        </p:nvSpPr>
        <p:spPr>
          <a:xfrm>
            <a:off x="13849600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5" type="title"/>
          </p:nvPr>
        </p:nvSpPr>
        <p:spPr>
          <a:xfrm>
            <a:off x="16218667" y="50400"/>
            <a:ext cx="2852100" cy="179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black_card.png" id="224" name="Google Shape;22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5">
  <p:cSld name="TITLE_1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/>
            </a:lvl9pPr>
          </a:lstStyle>
          <a:p/>
        </p:txBody>
      </p:sp>
      <p:sp>
        <p:nvSpPr>
          <p:cNvPr id="227" name="Google Shape;227;p42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28" name="Google Shape;228;p42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/>
            </a:lvl9pPr>
          </a:lstStyle>
          <a:p/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37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5733" y="2052867"/>
            <a:ext cx="6513268" cy="9610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>
            <p:ph type="title"/>
          </p:nvPr>
        </p:nvSpPr>
        <p:spPr>
          <a:xfrm>
            <a:off x="4894800" y="4262533"/>
            <a:ext cx="145944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9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" type="title"/>
          </p:nvPr>
        </p:nvSpPr>
        <p:spPr>
          <a:xfrm>
            <a:off x="8097200" y="8601800"/>
            <a:ext cx="81897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0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35" name="Google Shape;2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00" y="480000"/>
            <a:ext cx="4582333" cy="15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5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032" y="3"/>
            <a:ext cx="16992964" cy="1379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/>
          <p:nvPr/>
        </p:nvSpPr>
        <p:spPr>
          <a:xfrm>
            <a:off x="-42333" y="-7067"/>
            <a:ext cx="24480000" cy="19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 txBox="1"/>
          <p:nvPr>
            <p:ph type="title"/>
          </p:nvPr>
        </p:nvSpPr>
        <p:spPr>
          <a:xfrm>
            <a:off x="3123333" y="-7067"/>
            <a:ext cx="6236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  <a:defRPr b="0" i="0" sz="59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6"/>
          <p:cNvSpPr txBox="1"/>
          <p:nvPr>
            <p:ph idx="1" type="subTitle"/>
          </p:nvPr>
        </p:nvSpPr>
        <p:spPr>
          <a:xfrm>
            <a:off x="8344133" y="508800"/>
            <a:ext cx="7423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43" name="Google Shape;243;p46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 txBox="1"/>
          <p:nvPr>
            <p:ph idx="2" type="title"/>
          </p:nvPr>
        </p:nvSpPr>
        <p:spPr>
          <a:xfrm>
            <a:off x="3321600" y="2352000"/>
            <a:ext cx="181104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5" name="Google Shape;245;p46"/>
          <p:cNvSpPr txBox="1"/>
          <p:nvPr>
            <p:ph idx="3" type="subTitle"/>
          </p:nvPr>
        </p:nvSpPr>
        <p:spPr>
          <a:xfrm>
            <a:off x="3331200" y="3772800"/>
            <a:ext cx="18107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46"/>
          <p:cNvSpPr txBox="1"/>
          <p:nvPr>
            <p:ph idx="4" type="body"/>
          </p:nvPr>
        </p:nvSpPr>
        <p:spPr>
          <a:xfrm>
            <a:off x="3331200" y="5329600"/>
            <a:ext cx="18110400" cy="7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3346400" y="4583800"/>
            <a:ext cx="7423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  <a:defRPr b="0" i="0" sz="160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2" type="title"/>
          </p:nvPr>
        </p:nvSpPr>
        <p:spPr>
          <a:xfrm>
            <a:off x="10566400" y="5339600"/>
            <a:ext cx="10593600" cy="19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1" type="body"/>
          </p:nvPr>
        </p:nvSpPr>
        <p:spPr>
          <a:xfrm>
            <a:off x="10769600" y="7146200"/>
            <a:ext cx="60960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aleway"/>
              <a:buAutoNum type="arabicPeriod"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1" name="Google Shape;25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000" y="480000"/>
            <a:ext cx="4582333" cy="158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067" y="2074333"/>
            <a:ext cx="9105801" cy="70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454106" y="2058000"/>
            <a:ext cx="7475776" cy="95999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8"/>
          <p:cNvSpPr txBox="1"/>
          <p:nvPr>
            <p:ph type="title"/>
          </p:nvPr>
        </p:nvSpPr>
        <p:spPr>
          <a:xfrm>
            <a:off x="4894800" y="4767200"/>
            <a:ext cx="145944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9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6" name="Google Shape;2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00" y="480000"/>
            <a:ext cx="4582333" cy="15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9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8454105" y="2058002"/>
            <a:ext cx="7475777" cy="9599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9"/>
          <p:cNvSpPr txBox="1"/>
          <p:nvPr>
            <p:ph type="title"/>
          </p:nvPr>
        </p:nvSpPr>
        <p:spPr>
          <a:xfrm>
            <a:off x="4894800" y="4767200"/>
            <a:ext cx="145944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9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60" name="Google Shape;2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00" y="480000"/>
            <a:ext cx="4582333" cy="15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4400" y="5262864"/>
            <a:ext cx="9455206" cy="319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/>
          <p:nvPr/>
        </p:nvSpPr>
        <p:spPr>
          <a:xfrm>
            <a:off x="-42333" y="-7067"/>
            <a:ext cx="24480000" cy="19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1"/>
          <p:cNvSpPr txBox="1"/>
          <p:nvPr>
            <p:ph type="title"/>
          </p:nvPr>
        </p:nvSpPr>
        <p:spPr>
          <a:xfrm>
            <a:off x="3123333" y="-7067"/>
            <a:ext cx="6236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  <a:defRPr b="0" i="0" sz="59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51"/>
          <p:cNvSpPr txBox="1"/>
          <p:nvPr>
            <p:ph idx="1" type="subTitle"/>
          </p:nvPr>
        </p:nvSpPr>
        <p:spPr>
          <a:xfrm>
            <a:off x="8344133" y="508800"/>
            <a:ext cx="7423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" name="Google Shape;267;p51"/>
          <p:cNvSpPr txBox="1"/>
          <p:nvPr>
            <p:ph idx="2" type="body"/>
          </p:nvPr>
        </p:nvSpPr>
        <p:spPr>
          <a:xfrm>
            <a:off x="336000" y="5329600"/>
            <a:ext cx="11802300" cy="7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●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○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3700"/>
              <a:buFont typeface="Raleway"/>
              <a:buChar char="■"/>
              <a:defRPr b="0" i="0" sz="37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8" name="Google Shape;268;p51"/>
          <p:cNvSpPr txBox="1"/>
          <p:nvPr>
            <p:ph idx="3" type="title"/>
          </p:nvPr>
        </p:nvSpPr>
        <p:spPr>
          <a:xfrm>
            <a:off x="338173" y="2690800"/>
            <a:ext cx="118023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69" name="Google Shape;269;p51"/>
          <p:cNvSpPr txBox="1"/>
          <p:nvPr>
            <p:ph idx="4" type="subTitle"/>
          </p:nvPr>
        </p:nvSpPr>
        <p:spPr>
          <a:xfrm>
            <a:off x="338173" y="4585533"/>
            <a:ext cx="11800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0" name="Google Shape;270;p51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2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 1">
  <p:cSld name="ONE_COLUMN_TEXT_2_1_1_2_1">
    <p:bg>
      <p:bgPr>
        <a:solidFill>
          <a:srgbClr val="F76C6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/>
          <p:nvPr/>
        </p:nvSpPr>
        <p:spPr>
          <a:xfrm rot="-1257575">
            <a:off x="151236" y="5757300"/>
            <a:ext cx="30550218" cy="17452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3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3"/>
          <p:cNvSpPr txBox="1"/>
          <p:nvPr>
            <p:ph type="title"/>
          </p:nvPr>
        </p:nvSpPr>
        <p:spPr>
          <a:xfrm rot="-1260698">
            <a:off x="1107586" y="6493846"/>
            <a:ext cx="14594310" cy="1310956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1" i="0" sz="9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7" name="Google Shape;277;p53"/>
          <p:cNvSpPr txBox="1"/>
          <p:nvPr>
            <p:ph idx="2" type="title"/>
          </p:nvPr>
        </p:nvSpPr>
        <p:spPr>
          <a:xfrm rot="-1259629">
            <a:off x="1214715" y="7833846"/>
            <a:ext cx="14406840" cy="1691589"/>
          </a:xfrm>
          <a:prstGeom prst="rect">
            <a:avLst/>
          </a:prstGeom>
          <a:noFill/>
          <a:ln>
            <a:noFill/>
          </a:ln>
        </p:spPr>
        <p:txBody>
          <a:bodyPr anchorCtr="0" anchor="t" bIns="2400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6C6C"/>
              </a:buClr>
              <a:buSzPts val="5300"/>
              <a:buFont typeface="Arial"/>
              <a:buNone/>
              <a:defRPr b="0" i="0" sz="53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00"/>
              <a:buFont typeface="Arial"/>
              <a:buNone/>
              <a:defRPr b="0" i="0" sz="10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4"/>
          <p:cNvPicPr preferRelativeResize="0"/>
          <p:nvPr/>
        </p:nvPicPr>
        <p:blipFill rotWithShape="1">
          <a:blip r:embed="rId2">
            <a:alphaModFix/>
          </a:blip>
          <a:srcRect b="24811" l="12346" r="49022" t="24811"/>
          <a:stretch/>
        </p:blipFill>
        <p:spPr>
          <a:xfrm>
            <a:off x="336000" y="336000"/>
            <a:ext cx="1830468" cy="129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2000" y="0"/>
            <a:ext cx="16992002" cy="1378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5"/>
          <p:cNvPicPr preferRelativeResize="0"/>
          <p:nvPr/>
        </p:nvPicPr>
        <p:blipFill rotWithShape="1">
          <a:blip r:embed="rId2">
            <a:alphaModFix/>
          </a:blip>
          <a:srcRect b="24811" l="12346" r="49022" t="24811"/>
          <a:stretch/>
        </p:blipFill>
        <p:spPr>
          <a:xfrm>
            <a:off x="336000" y="336000"/>
            <a:ext cx="1830468" cy="129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6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" name="Google Shape;287;p56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4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2"/>
              </a:buClr>
              <a:buSzPts val="3700"/>
              <a:buFont typeface="Roboto"/>
              <a:buNone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8" name="Google Shape;288;p56"/>
          <p:cNvSpPr txBox="1"/>
          <p:nvPr>
            <p:ph idx="12" type="sldNum"/>
          </p:nvPr>
        </p:nvSpPr>
        <p:spPr>
          <a:xfrm>
            <a:off x="22729442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8"/>
          <p:cNvSpPr txBox="1"/>
          <p:nvPr>
            <p:ph type="title"/>
          </p:nvPr>
        </p:nvSpPr>
        <p:spPr>
          <a:xfrm>
            <a:off x="3889200" y="1403600"/>
            <a:ext cx="166056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ial"/>
              <a:buChar char="●"/>
              <a:defRPr b="1" i="0" sz="1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○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■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●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○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■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●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○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Char char="■"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22729442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Char char="●"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Char char="○"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Char char="■"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Char char="●"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Char char="○"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Char char="■"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Char char="●"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Char char="○"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Char char="■"/>
              <a:defRPr sz="13900"/>
            </a:lvl9pPr>
          </a:lstStyle>
          <a:p/>
        </p:txBody>
      </p:sp>
      <p:sp>
        <p:nvSpPr>
          <p:cNvPr id="295" name="Google Shape;295;p59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 sz="3700"/>
            </a:lvl1pPr>
            <a:lvl2pPr lvl="1" rtl="0">
              <a:buNone/>
              <a:defRPr sz="3700"/>
            </a:lvl2pPr>
            <a:lvl3pPr lvl="2" rtl="0">
              <a:buNone/>
              <a:defRPr sz="3700"/>
            </a:lvl3pPr>
            <a:lvl4pPr lvl="3" rtl="0">
              <a:buNone/>
              <a:defRPr sz="3700"/>
            </a:lvl4pPr>
            <a:lvl5pPr lvl="4" rtl="0">
              <a:buNone/>
              <a:defRPr sz="3700"/>
            </a:lvl5pPr>
            <a:lvl6pPr lvl="5" rtl="0">
              <a:buNone/>
              <a:defRPr sz="3700"/>
            </a:lvl6pPr>
            <a:lvl7pPr lvl="6" rtl="0">
              <a:buNone/>
              <a:defRPr sz="3700"/>
            </a:lvl7pPr>
            <a:lvl8pPr lvl="7" rtl="0">
              <a:buNone/>
              <a:defRPr sz="3700"/>
            </a:lvl8pPr>
            <a:lvl9pPr lvl="8" rtl="0">
              <a:buNone/>
              <a:defRPr sz="3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lide - empty">
  <p:cSld name="ONE_COLUMN_TEXT_2_2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0"/>
          <p:cNvSpPr/>
          <p:nvPr/>
        </p:nvSpPr>
        <p:spPr>
          <a:xfrm>
            <a:off x="-42333" y="-7067"/>
            <a:ext cx="24480000" cy="19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0"/>
          <p:cNvSpPr txBox="1"/>
          <p:nvPr>
            <p:ph type="title"/>
          </p:nvPr>
        </p:nvSpPr>
        <p:spPr>
          <a:xfrm>
            <a:off x="3123333" y="-7067"/>
            <a:ext cx="21008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0" name="Google Shape;300;p6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336000" y="340800"/>
            <a:ext cx="1830485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0"/>
          <p:cNvSpPr txBox="1"/>
          <p:nvPr>
            <p:ph idx="12" type="sldNum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 sz="37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4">
  <p:cSld name="TITLE_1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1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04" name="Google Shape;304;p61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9pPr>
          </a:lstStyle>
          <a:p/>
        </p:txBody>
      </p:sp>
      <p:sp>
        <p:nvSpPr>
          <p:cNvPr id="305" name="Google Shape;305;p61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06" name="Google Shape;306;p61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37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>
  <p:cSld name="TITLE_1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09" name="Google Shape;309;p62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37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1">
  <p:cSld name="TITLE_1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14" name="Google Shape;314;p63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37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37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3700"/>
            </a:lvl9pPr>
          </a:lstStyle>
          <a:p/>
        </p:txBody>
      </p:sp>
      <p:sp>
        <p:nvSpPr>
          <p:cNvPr id="315" name="Google Shape;315;p63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37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37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3700"/>
            </a:lvl9pPr>
          </a:lstStyle>
          <a:p/>
        </p:txBody>
      </p:sp>
      <p:sp>
        <p:nvSpPr>
          <p:cNvPr id="316" name="Google Shape;316;p63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37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2">
  <p:cSld name="TITLE_1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4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19" name="Google Shape;319;p64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9pPr>
          </a:lstStyle>
          <a:p/>
        </p:txBody>
      </p:sp>
      <p:sp>
        <p:nvSpPr>
          <p:cNvPr id="320" name="Google Shape;320;p64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21" name="Google Shape;321;p64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3">
  <p:cSld name="TITLE_1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5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9pPr>
          </a:lstStyle>
          <a:p/>
        </p:txBody>
      </p:sp>
      <p:sp>
        <p:nvSpPr>
          <p:cNvPr id="325" name="Google Shape;325;p65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26" name="Google Shape;326;p65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5">
  <p:cSld name="TITLE_16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6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29" name="Google Shape;329;p66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9pPr>
          </a:lstStyle>
          <a:p/>
        </p:txBody>
      </p:sp>
      <p:sp>
        <p:nvSpPr>
          <p:cNvPr id="330" name="Google Shape;330;p66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31" name="Google Shape;331;p66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dark" type="twoColTx">
  <p:cSld name="TITLE_AND_TWO_COLUMNS"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2.png" id="333" name="Google Shape;33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341" y="538568"/>
            <a:ext cx="2401016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7"/>
          <p:cNvSpPr txBox="1"/>
          <p:nvPr>
            <p:ph type="title"/>
          </p:nvPr>
        </p:nvSpPr>
        <p:spPr>
          <a:xfrm>
            <a:off x="5746200" y="5219133"/>
            <a:ext cx="140127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00"/>
              <a:buFont typeface="Montserrat ExtraBold"/>
              <a:buNone/>
              <a:defRPr sz="10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6">
  <p:cSld name="TITLE_1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8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1" sz="3700"/>
            </a:lvl1pPr>
            <a:lvl2pPr indent="-361950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2pPr>
            <a:lvl3pPr indent="-361950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3pPr>
            <a:lvl4pPr indent="-361950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4pPr>
            <a:lvl5pPr indent="-361950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37" name="Google Shape;337;p68"/>
          <p:cNvSpPr txBox="1"/>
          <p:nvPr>
            <p:ph type="title"/>
          </p:nvPr>
        </p:nvSpPr>
        <p:spPr>
          <a:xfrm>
            <a:off x="1206496" y="2574991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Char char="●"/>
              <a:defRPr sz="117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 sz="13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 sz="13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 sz="1300"/>
            </a:lvl9pPr>
          </a:lstStyle>
          <a:p/>
        </p:txBody>
      </p:sp>
      <p:sp>
        <p:nvSpPr>
          <p:cNvPr id="338" name="Google Shape;338;p68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1" sz="5600"/>
            </a:lvl5pPr>
            <a:lvl6pPr indent="-361950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6pPr>
            <a:lvl7pPr indent="-361950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300"/>
            </a:lvl7pPr>
            <a:lvl8pPr indent="-361950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  <a:defRPr sz="1300"/>
            </a:lvl8pPr>
            <a:lvl9pPr indent="-361950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  <a:defRPr sz="1300"/>
            </a:lvl9pPr>
          </a:lstStyle>
          <a:p/>
        </p:txBody>
      </p:sp>
      <p:sp>
        <p:nvSpPr>
          <p:cNvPr id="339" name="Google Shape;339;p68"/>
          <p:cNvSpPr txBox="1"/>
          <p:nvPr>
            <p:ph idx="12" type="sldNum"/>
          </p:nvPr>
        </p:nvSpPr>
        <p:spPr>
          <a:xfrm>
            <a:off x="12001499" y="13080999"/>
            <a:ext cx="368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sz="1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3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344" name="Google Shape;3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6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9"/>
          <p:cNvSpPr txBox="1"/>
          <p:nvPr/>
        </p:nvSpPr>
        <p:spPr>
          <a:xfrm>
            <a:off x="2161725" y="5267400"/>
            <a:ext cx="164577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Présentation du</a:t>
            </a:r>
            <a:endParaRPr sz="7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programme TSSR</a:t>
            </a:r>
            <a:endParaRPr sz="7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46" name="Google Shape;346;p69"/>
          <p:cNvSpPr txBox="1"/>
          <p:nvPr/>
        </p:nvSpPr>
        <p:spPr>
          <a:xfrm>
            <a:off x="2982037" y="8213039"/>
            <a:ext cx="90315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</a:pPr>
            <a:r>
              <a:t/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7" name="Google Shape;347;p6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/>
        </p:nvSpPr>
        <p:spPr>
          <a:xfrm>
            <a:off x="4848396" y="27592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Modalités d’évaluation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78"/>
          <p:cNvSpPr txBox="1"/>
          <p:nvPr/>
        </p:nvSpPr>
        <p:spPr>
          <a:xfrm>
            <a:off x="1965467" y="5063800"/>
            <a:ext cx="21165600" cy="7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Séquence de différentes modalités d'évaluation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Mise en situation professionnelle (2 h 30)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Questionnaire professionnel (2 h)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Entretien technique (45 min)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Entretien final (20 min)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Soit 5 h 35 d'épreuve par candidat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lack_card.png" id="419" name="Google Shape;4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9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SUIVI </a:t>
            </a:r>
            <a:r>
              <a:rPr lang="fr">
                <a:solidFill>
                  <a:srgbClr val="46ECA4"/>
                </a:solidFill>
              </a:rPr>
              <a:t>INDIVIDUEL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9" name="Google Shape;42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8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431" name="Google Shape;431;p8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2" name="Google Shape;432;p8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3" name="Google Shape;433;p80"/>
          <p:cNvSpPr txBox="1"/>
          <p:nvPr/>
        </p:nvSpPr>
        <p:spPr>
          <a:xfrm>
            <a:off x="949225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Suivi individuel</a:t>
            </a:r>
            <a:endParaRPr>
              <a:solidFill>
                <a:srgbClr val="1D1D1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34" name="Google Shape;434;p80"/>
          <p:cNvSpPr/>
          <p:nvPr/>
        </p:nvSpPr>
        <p:spPr>
          <a:xfrm>
            <a:off x="4468278" y="7923092"/>
            <a:ext cx="4328262" cy="926316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80"/>
          <p:cNvSpPr/>
          <p:nvPr/>
        </p:nvSpPr>
        <p:spPr>
          <a:xfrm flipH="1" rot="10800000">
            <a:off x="4468278" y="6965903"/>
            <a:ext cx="4328262" cy="889380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7990113" y="7923092"/>
            <a:ext cx="4328262" cy="926316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80"/>
          <p:cNvSpPr/>
          <p:nvPr/>
        </p:nvSpPr>
        <p:spPr>
          <a:xfrm flipH="1" rot="10800000">
            <a:off x="7990113" y="6965903"/>
            <a:ext cx="4328262" cy="889380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80"/>
          <p:cNvSpPr/>
          <p:nvPr/>
        </p:nvSpPr>
        <p:spPr>
          <a:xfrm>
            <a:off x="11486896" y="7923093"/>
            <a:ext cx="4328262" cy="926316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000000">
              <a:alpha val="7020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80"/>
          <p:cNvSpPr/>
          <p:nvPr/>
        </p:nvSpPr>
        <p:spPr>
          <a:xfrm flipH="1" rot="10800000">
            <a:off x="11486896" y="6965903"/>
            <a:ext cx="4328262" cy="889380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000000">
              <a:alpha val="7020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80"/>
          <p:cNvSpPr/>
          <p:nvPr/>
        </p:nvSpPr>
        <p:spPr>
          <a:xfrm>
            <a:off x="15008731" y="7923092"/>
            <a:ext cx="4328262" cy="926316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80"/>
          <p:cNvSpPr/>
          <p:nvPr/>
        </p:nvSpPr>
        <p:spPr>
          <a:xfrm flipH="1" rot="10800000">
            <a:off x="15008731" y="6965903"/>
            <a:ext cx="4328262" cy="889380"/>
          </a:xfrm>
          <a:custGeom>
            <a:rect b="b" l="l" r="r" t="t"/>
            <a:pathLst>
              <a:path extrusionOk="0" h="21600" w="2160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2" name="Google Shape;442;p80"/>
          <p:cNvCxnSpPr/>
          <p:nvPr/>
        </p:nvCxnSpPr>
        <p:spPr>
          <a:xfrm rot="10800000">
            <a:off x="6849984" y="6063430"/>
            <a:ext cx="1022100" cy="91230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3" name="Google Shape;443;p80"/>
          <p:cNvCxnSpPr/>
          <p:nvPr/>
        </p:nvCxnSpPr>
        <p:spPr>
          <a:xfrm rot="10800000">
            <a:off x="10421802" y="6124302"/>
            <a:ext cx="1022100" cy="912300"/>
          </a:xfrm>
          <a:prstGeom prst="straightConnector1">
            <a:avLst/>
          </a:prstGeom>
          <a:noFill/>
          <a:ln cap="flat" cmpd="sng" w="25400">
            <a:solidFill>
              <a:srgbClr val="99999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4" name="Google Shape;444;p80"/>
          <p:cNvCxnSpPr/>
          <p:nvPr/>
        </p:nvCxnSpPr>
        <p:spPr>
          <a:xfrm rot="10800000">
            <a:off x="17416014" y="6097259"/>
            <a:ext cx="1022100" cy="912300"/>
          </a:xfrm>
          <a:prstGeom prst="straightConnector1">
            <a:avLst/>
          </a:prstGeom>
          <a:noFill/>
          <a:ln cap="flat" cmpd="sng" w="25400">
            <a:solidFill>
              <a:srgbClr val="9E9E9E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5" name="Google Shape;445;p80"/>
          <p:cNvCxnSpPr/>
          <p:nvPr/>
        </p:nvCxnSpPr>
        <p:spPr>
          <a:xfrm rot="10800000">
            <a:off x="13982930" y="6212166"/>
            <a:ext cx="1022100" cy="912300"/>
          </a:xfrm>
          <a:prstGeom prst="straightConnector1">
            <a:avLst/>
          </a:prstGeom>
          <a:noFill/>
          <a:ln cap="flat" cmpd="sng" w="25400">
            <a:solidFill>
              <a:srgbClr val="43434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6" name="Google Shape;446;p80"/>
          <p:cNvCxnSpPr/>
          <p:nvPr/>
        </p:nvCxnSpPr>
        <p:spPr>
          <a:xfrm>
            <a:off x="6537372" y="6070149"/>
            <a:ext cx="3228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7" name="Google Shape;447;p80"/>
          <p:cNvCxnSpPr/>
          <p:nvPr/>
        </p:nvCxnSpPr>
        <p:spPr>
          <a:xfrm>
            <a:off x="10113439" y="6124235"/>
            <a:ext cx="322800" cy="0"/>
          </a:xfrm>
          <a:prstGeom prst="straightConnector1">
            <a:avLst/>
          </a:prstGeom>
          <a:noFill/>
          <a:ln cap="flat" cmpd="sng" w="25400">
            <a:solidFill>
              <a:srgbClr val="99999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8" name="Google Shape;448;p80"/>
          <p:cNvSpPr txBox="1"/>
          <p:nvPr/>
        </p:nvSpPr>
        <p:spPr>
          <a:xfrm>
            <a:off x="4468284" y="5344437"/>
            <a:ext cx="3059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CHECKPOINT 1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49" name="Google Shape;449;p80"/>
          <p:cNvCxnSpPr/>
          <p:nvPr/>
        </p:nvCxnSpPr>
        <p:spPr>
          <a:xfrm rot="10800000">
            <a:off x="13680240" y="6218608"/>
            <a:ext cx="322800" cy="0"/>
          </a:xfrm>
          <a:prstGeom prst="straightConnector1">
            <a:avLst/>
          </a:prstGeom>
          <a:noFill/>
          <a:ln cap="flat" cmpd="sng" w="25400">
            <a:solidFill>
              <a:srgbClr val="43434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0" name="Google Shape;450;p80"/>
          <p:cNvCxnSpPr/>
          <p:nvPr/>
        </p:nvCxnSpPr>
        <p:spPr>
          <a:xfrm rot="10800000">
            <a:off x="17120304" y="6110714"/>
            <a:ext cx="322800" cy="0"/>
          </a:xfrm>
          <a:prstGeom prst="straightConnector1">
            <a:avLst/>
          </a:prstGeom>
          <a:noFill/>
          <a:ln cap="flat" cmpd="sng" w="25400">
            <a:solidFill>
              <a:srgbClr val="9E9E9E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1" name="Google Shape;451;p80"/>
          <p:cNvSpPr txBox="1"/>
          <p:nvPr/>
        </p:nvSpPr>
        <p:spPr>
          <a:xfrm>
            <a:off x="11486900" y="5344437"/>
            <a:ext cx="331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CHECKPOINT 3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2" name="Google Shape;452;p80"/>
          <p:cNvSpPr txBox="1"/>
          <p:nvPr/>
        </p:nvSpPr>
        <p:spPr>
          <a:xfrm>
            <a:off x="15008724" y="5344437"/>
            <a:ext cx="331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CHECKPOINT 4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3" name="Google Shape;453;p80"/>
          <p:cNvSpPr txBox="1"/>
          <p:nvPr/>
        </p:nvSpPr>
        <p:spPr>
          <a:xfrm>
            <a:off x="7872076" y="5344437"/>
            <a:ext cx="3517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CHECKPOINT 2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4" name="Google Shape;454;p80"/>
          <p:cNvSpPr txBox="1"/>
          <p:nvPr/>
        </p:nvSpPr>
        <p:spPr>
          <a:xfrm>
            <a:off x="4757725" y="9300700"/>
            <a:ext cx="3882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Faire un premier bilan sur l’apprentissage et identifier les points d’amélioration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80"/>
          <p:cNvSpPr txBox="1"/>
          <p:nvPr/>
        </p:nvSpPr>
        <p:spPr>
          <a:xfrm>
            <a:off x="9124675" y="9300700"/>
            <a:ext cx="5039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Selon les besoins, le formateur revient vers le Wilder après la revue du rendu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80"/>
          <p:cNvSpPr txBox="1"/>
          <p:nvPr/>
        </p:nvSpPr>
        <p:spPr>
          <a:xfrm>
            <a:off x="15008612" y="9300700"/>
            <a:ext cx="43284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</a:pPr>
            <a:r>
              <a:rPr lang="fr" sz="2400">
                <a:latin typeface="Proxima Nova"/>
                <a:ea typeface="Proxima Nova"/>
                <a:cs typeface="Proxima Nova"/>
                <a:sym typeface="Proxima Nova"/>
              </a:rPr>
              <a:t>Faire le point avec le Wilder sur l’ensemble de la formation et les lacunes à combler pour éventuellement passer le titre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61" name="Google Shape;46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81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3" name="Google Shape;463;p81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4" name="Google Shape;464;p81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8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6" name="Google Shape;46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6ECA4"/>
                </a:solidFill>
              </a:rPr>
              <a:t>CURSUS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TECHNICIEN SYSTÈMES ET RÉSEAUX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/>
          <p:nvPr/>
        </p:nvSpPr>
        <p:spPr>
          <a:xfrm>
            <a:off x="3146463" y="529545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TSSR - 5 mois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8" name="Google Shape;358;p71"/>
          <p:cNvGraphicFramePr/>
          <p:nvPr/>
        </p:nvGraphicFramePr>
        <p:xfrm>
          <a:off x="300400" y="18382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{48026D04-360B-4222-B6F6-EBC4347A74A4}</a:tableStyleId>
              </a:tblPr>
              <a:tblGrid>
                <a:gridCol w="5196800"/>
                <a:gridCol w="10537875"/>
              </a:tblGrid>
              <a:tr h="286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5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Les bases de l'admin</a:t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Semaines 1 - 8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280h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Découvrez comment gérer un système d'exploitation, mettre en place un réseau simple et créer des scripts pour automatiser les tâches récurrentes</a:t>
                      </a:r>
                      <a:b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fr" sz="3000">
                          <a:solidFill>
                            <a:srgbClr val="46ECA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#Linux #Windows #bash #PowerShell #Ethernet #IP #Routage #Agile #VLAN #RIP #OSPF #VM</a:t>
                      </a:r>
                      <a:endParaRPr b="1" sz="2400">
                        <a:solidFill>
                          <a:srgbClr val="F7136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430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5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cybersécurité</a:t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Semaines 9 - 12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140h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Appréhendez les bases de la cryptographie et ses applications pour sécuriser le réseau et les systèmes hôtes, puis déployez des outils de contrôle et de protection du réseau</a:t>
                      </a:r>
                      <a:b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fr" sz="3000">
                          <a:solidFill>
                            <a:srgbClr val="46ECA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#AD #GPO #SSH #VPN #Firewall #GLPI #ITIL #SMB</a:t>
                      </a:r>
                      <a:endParaRPr b="1" sz="2700">
                        <a:solidFill>
                          <a:srgbClr val="F7136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61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5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Gestion d'un Système d'Information</a:t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5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Semaines 13 - 16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140h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Approfondissez les questions de virtualisation, de stockage, de sauvegardes, de déploiement de masse, et de supervision.</a:t>
                      </a:r>
                      <a:b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fr" sz="3000">
                          <a:solidFill>
                            <a:srgbClr val="46ECA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#WSUS #WDS #SMTP #POP3 #IMAP #RAID #backup #Supervision</a:t>
                      </a:r>
                      <a:endParaRPr b="1" sz="2700">
                        <a:solidFill>
                          <a:srgbClr val="F7136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69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7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Les services essentiels</a:t>
                      </a:r>
                      <a:endParaRPr b="1" sz="37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7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Semaines 17 - 20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140h</a:t>
                      </a:r>
                      <a:endParaRPr b="1" sz="24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Déployez et configurez des services essentiels aux utilisateurs</a:t>
                      </a:r>
                      <a:br>
                        <a:rPr b="1" lang="fr" sz="2700">
                          <a:solidFill>
                            <a:srgbClr val="F7136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b="1" lang="fr" sz="3000">
                          <a:solidFill>
                            <a:srgbClr val="46ECA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#WiFi #IDS #IPS #VoIP #HTTP</a:t>
                      </a:r>
                      <a:endParaRPr b="1" sz="2700">
                        <a:solidFill>
                          <a:srgbClr val="F7136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243800" marB="243800" marR="243800" marL="2438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359" name="Google Shape;359;p71"/>
          <p:cNvSpPr/>
          <p:nvPr/>
        </p:nvSpPr>
        <p:spPr>
          <a:xfrm>
            <a:off x="16716275" y="3070075"/>
            <a:ext cx="1009500" cy="988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6ECA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71"/>
          <p:cNvGrpSpPr/>
          <p:nvPr/>
        </p:nvGrpSpPr>
        <p:grpSpPr>
          <a:xfrm>
            <a:off x="16716484" y="2023676"/>
            <a:ext cx="1009613" cy="1009613"/>
            <a:chOff x="6522450" y="280850"/>
            <a:chExt cx="378600" cy="378600"/>
          </a:xfrm>
        </p:grpSpPr>
        <p:sp>
          <p:nvSpPr>
            <p:cNvPr id="361" name="Google Shape;361;p71"/>
            <p:cNvSpPr/>
            <p:nvPr/>
          </p:nvSpPr>
          <p:spPr>
            <a:xfrm>
              <a:off x="6522450" y="280850"/>
              <a:ext cx="378600" cy="378600"/>
            </a:xfrm>
            <a:prstGeom prst="ellipse">
              <a:avLst/>
            </a:prstGeom>
            <a:solidFill>
              <a:srgbClr val="46ECA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362" name="Google Shape;362;p71"/>
            <p:cNvSpPr/>
            <p:nvPr/>
          </p:nvSpPr>
          <p:spPr>
            <a:xfrm>
              <a:off x="6607650" y="366050"/>
              <a:ext cx="208200" cy="208200"/>
            </a:xfrm>
            <a:prstGeom prst="ellipse">
              <a:avLst/>
            </a:prstGeom>
            <a:solidFill>
              <a:srgbClr val="46ECA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3" name="Google Shape;363;p71"/>
          <p:cNvCxnSpPr/>
          <p:nvPr/>
        </p:nvCxnSpPr>
        <p:spPr>
          <a:xfrm>
            <a:off x="17471200" y="3464051"/>
            <a:ext cx="791100" cy="0"/>
          </a:xfrm>
          <a:prstGeom prst="straightConnector1">
            <a:avLst/>
          </a:prstGeom>
          <a:noFill/>
          <a:ln cap="flat" cmpd="sng" w="28575">
            <a:solidFill>
              <a:srgbClr val="46EC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71"/>
          <p:cNvSpPr txBox="1"/>
          <p:nvPr/>
        </p:nvSpPr>
        <p:spPr>
          <a:xfrm>
            <a:off x="18302267" y="2553467"/>
            <a:ext cx="6081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46ECA4"/>
                </a:solidFill>
                <a:latin typeface="Proxima Nova"/>
                <a:ea typeface="Proxima Nova"/>
                <a:cs typeface="Proxima Nova"/>
                <a:sym typeface="Proxima Nova"/>
              </a:rPr>
              <a:t>S3 - 4: Explore et documente</a:t>
            </a:r>
            <a:endParaRPr b="1" sz="3200">
              <a:solidFill>
                <a:srgbClr val="46ECA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5" name="Google Shape;365;p71"/>
          <p:cNvCxnSpPr/>
          <p:nvPr/>
        </p:nvCxnSpPr>
        <p:spPr>
          <a:xfrm>
            <a:off x="17471200" y="6514751"/>
            <a:ext cx="791100" cy="0"/>
          </a:xfrm>
          <a:prstGeom prst="straightConnector1">
            <a:avLst/>
          </a:prstGeom>
          <a:noFill/>
          <a:ln cap="flat" cmpd="sng" w="28575">
            <a:solidFill>
              <a:srgbClr val="46EC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71"/>
          <p:cNvSpPr txBox="1"/>
          <p:nvPr/>
        </p:nvSpPr>
        <p:spPr>
          <a:xfrm>
            <a:off x="18302267" y="6083933"/>
            <a:ext cx="6212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46ECA4"/>
                </a:solidFill>
                <a:latin typeface="Proxima Nova"/>
                <a:ea typeface="Proxima Nova"/>
                <a:cs typeface="Proxima Nova"/>
                <a:sym typeface="Proxima Nova"/>
              </a:rPr>
              <a:t>S5 - 8: Automatisation et script</a:t>
            </a:r>
            <a:endParaRPr b="1" sz="3200">
              <a:solidFill>
                <a:srgbClr val="46ECA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71"/>
          <p:cNvSpPr txBox="1"/>
          <p:nvPr/>
        </p:nvSpPr>
        <p:spPr>
          <a:xfrm>
            <a:off x="18302267" y="3131867"/>
            <a:ext cx="64233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latin typeface="Proxima Nova"/>
                <a:ea typeface="Proxima Nova"/>
                <a:cs typeface="Proxima Nova"/>
                <a:sym typeface="Proxima Nova"/>
              </a:rPr>
              <a:t>Expérimentation d'outils d'administration système puis création d'une procédure documentée pour réaliser des tâches classiques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71"/>
          <p:cNvSpPr txBox="1"/>
          <p:nvPr/>
        </p:nvSpPr>
        <p:spPr>
          <a:xfrm>
            <a:off x="18302267" y="7108367"/>
            <a:ext cx="64233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latin typeface="Proxima Nova"/>
                <a:ea typeface="Proxima Nova"/>
                <a:cs typeface="Proxima Nova"/>
                <a:sym typeface="Proxima Nova"/>
              </a:rPr>
              <a:t>Mise en place d’un process entièrement géré en automatique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9" name="Google Shape;369;p71"/>
          <p:cNvCxnSpPr/>
          <p:nvPr/>
        </p:nvCxnSpPr>
        <p:spPr>
          <a:xfrm>
            <a:off x="17471200" y="10318684"/>
            <a:ext cx="791100" cy="0"/>
          </a:xfrm>
          <a:prstGeom prst="straightConnector1">
            <a:avLst/>
          </a:prstGeom>
          <a:noFill/>
          <a:ln cap="flat" cmpd="sng" w="28575">
            <a:solidFill>
              <a:srgbClr val="46EC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71"/>
          <p:cNvSpPr txBox="1"/>
          <p:nvPr/>
        </p:nvSpPr>
        <p:spPr>
          <a:xfrm>
            <a:off x="18302267" y="9887884"/>
            <a:ext cx="5955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>
                <a:solidFill>
                  <a:srgbClr val="46ECA4"/>
                </a:solidFill>
                <a:latin typeface="Proxima Nova"/>
                <a:ea typeface="Proxima Nova"/>
                <a:cs typeface="Proxima Nova"/>
                <a:sym typeface="Proxima Nova"/>
              </a:rPr>
              <a:t>S9 - 20: Construis ton infra</a:t>
            </a:r>
            <a:endParaRPr b="1" sz="3200">
              <a:solidFill>
                <a:srgbClr val="46ECA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71"/>
          <p:cNvSpPr txBox="1"/>
          <p:nvPr/>
        </p:nvSpPr>
        <p:spPr>
          <a:xfrm>
            <a:off x="18302267" y="10912300"/>
            <a:ext cx="64233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latin typeface="Proxima Nova"/>
                <a:ea typeface="Proxima Nova"/>
                <a:cs typeface="Proxima Nova"/>
                <a:sym typeface="Proxima Nova"/>
              </a:rPr>
              <a:t>Conception, déploiement, supervision et sécurisation d'une infrastructure systèmes et réseaux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lack_card.png" id="372" name="Google Shape;3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2343177"/>
            <a:ext cx="17754600" cy="10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2"/>
          <p:cNvSpPr txBox="1"/>
          <p:nvPr/>
        </p:nvSpPr>
        <p:spPr>
          <a:xfrm>
            <a:off x="4848396" y="27592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Schéma réseau personnel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black_card.png" id="379" name="Google Shape;37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 txBox="1"/>
          <p:nvPr/>
        </p:nvSpPr>
        <p:spPr>
          <a:xfrm>
            <a:off x="4848396" y="27592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Infrastructure réseau et cours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1965467" y="5063800"/>
            <a:ext cx="21165600" cy="7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Inscription des différents moments de formation dans un cadre général :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⇒ Infra fictive pour une structure fictive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Tout au long de la formation : Zoom sur chaque élément de cette infra fictive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lack_card.png" id="386" name="Google Shape;38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67" y="1705933"/>
            <a:ext cx="16608933" cy="1160366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4"/>
          <p:cNvSpPr txBox="1"/>
          <p:nvPr/>
        </p:nvSpPr>
        <p:spPr>
          <a:xfrm>
            <a:off x="6145596" y="4819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Schéma réseau entreprise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black_card.png" id="393" name="Google Shape;39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5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PASSAGE DE </a:t>
            </a:r>
            <a:r>
              <a:rPr lang="fr">
                <a:solidFill>
                  <a:srgbClr val="46ECA4"/>
                </a:solidFill>
              </a:rPr>
              <a:t>TITRE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6"/>
          <p:cNvSpPr txBox="1"/>
          <p:nvPr/>
        </p:nvSpPr>
        <p:spPr>
          <a:xfrm>
            <a:off x="4848396" y="27592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Titre TSSR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76"/>
          <p:cNvSpPr txBox="1"/>
          <p:nvPr/>
        </p:nvSpPr>
        <p:spPr>
          <a:xfrm>
            <a:off x="1965467" y="5063800"/>
            <a:ext cx="21165600" cy="7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Technicien Supérieur Systèmes et Réseaux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Titre de niveau V (équivalent BAC+2)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Dans le REAC (</a:t>
            </a:r>
            <a:r>
              <a:rPr i="1" lang="fr" sz="4300">
                <a:latin typeface="Proxima Nova"/>
                <a:ea typeface="Proxima Nova"/>
                <a:cs typeface="Proxima Nova"/>
                <a:sym typeface="Proxima Nova"/>
              </a:rPr>
              <a:t>Référentiel Emploi Activités et Compétences</a:t>
            </a: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), candidat évalué sur 2 </a:t>
            </a:r>
            <a:r>
              <a:rPr b="1" lang="fr" sz="4300">
                <a:latin typeface="Proxima Nova"/>
                <a:ea typeface="Proxima Nova"/>
                <a:cs typeface="Proxima Nova"/>
                <a:sym typeface="Proxima Nova"/>
              </a:rPr>
              <a:t>activités types</a:t>
            </a: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 (tâches à faire dans l’emploi) :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b="1" lang="fr" sz="4300">
                <a:latin typeface="Proxima Nova"/>
                <a:ea typeface="Proxima Nova"/>
                <a:cs typeface="Proxima Nova"/>
                <a:sym typeface="Proxima Nova"/>
              </a:rPr>
              <a:t>Exploiter les éléments de l’infrastructure et assurer le support aux utilisateurs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b="1" lang="fr" sz="4300">
                <a:latin typeface="Proxima Nova"/>
                <a:ea typeface="Proxima Nova"/>
                <a:cs typeface="Proxima Nova"/>
                <a:sym typeface="Proxima Nova"/>
              </a:rPr>
              <a:t>Maintenir l’infrastructure et contribuer à son évolution et à sa sécurisation</a:t>
            </a:r>
            <a:endParaRPr b="1"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lack_card.png" id="405" name="Google Shape;40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7"/>
          <p:cNvSpPr txBox="1"/>
          <p:nvPr/>
        </p:nvSpPr>
        <p:spPr>
          <a:xfrm>
            <a:off x="4848396" y="2759212"/>
            <a:ext cx="12092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fr" sz="5100">
                <a:latin typeface="Montserrat"/>
                <a:ea typeface="Montserrat"/>
                <a:cs typeface="Montserrat"/>
                <a:sym typeface="Montserrat"/>
              </a:rPr>
              <a:t>Conditions de présentation au titre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77"/>
          <p:cNvSpPr txBox="1"/>
          <p:nvPr/>
        </p:nvSpPr>
        <p:spPr>
          <a:xfrm>
            <a:off x="1965467" y="5063800"/>
            <a:ext cx="21165600" cy="7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2 documents obligatoires pour se présenter au titre :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Dossier professionnel → préparé par le candidat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26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Évaluations en cours de formation (ECF) → rempli par votre formateur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lack_card.png" id="412" name="Google Shape;41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0" y="171108"/>
            <a:ext cx="1202682" cy="160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